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5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6192"/>
    <a:srgbClr val="FFFFFF"/>
    <a:srgbClr val="000000"/>
    <a:srgbClr val="376F9F"/>
    <a:srgbClr val="7BBA98"/>
    <a:srgbClr val="1F72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69" d="100"/>
          <a:sy n="69" d="100"/>
        </p:scale>
        <p:origin x="9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Faulkner" userId="6a1cd257f75b373a" providerId="LiveId" clId="{DE0142E7-2616-421D-AC79-71FC5B708FD6}"/>
    <pc:docChg chg="modSld sldOrd">
      <pc:chgData name="Kyle Faulkner" userId="6a1cd257f75b373a" providerId="LiveId" clId="{DE0142E7-2616-421D-AC79-71FC5B708FD6}" dt="2025-01-09T00:16:02.136" v="3"/>
      <pc:docMkLst>
        <pc:docMk/>
      </pc:docMkLst>
      <pc:sldChg chg="mod ord modShow">
        <pc:chgData name="Kyle Faulkner" userId="6a1cd257f75b373a" providerId="LiveId" clId="{DE0142E7-2616-421D-AC79-71FC5B708FD6}" dt="2025-01-09T00:16:02.136" v="3"/>
        <pc:sldMkLst>
          <pc:docMk/>
          <pc:sldMk cId="775823707" sldId="2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FD4571-7C36-46AD-9CCA-455D62758050}"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98E4B948-6808-42FF-888D-AE7694DB0E78}">
      <dgm:prSet/>
      <dgm:spPr/>
      <dgm:t>
        <a:bodyPr/>
        <a:lstStyle/>
        <a:p>
          <a:r>
            <a:rPr lang="en-US"/>
            <a:t>Lastly, we used this code above that looks at the “Difference in Net Profit btw Last Year and Preceding Year” column that we just created in the slide before to filter out anything less than 0 and only keep the positive values.</a:t>
          </a:r>
        </a:p>
      </dgm:t>
    </dgm:pt>
    <dgm:pt modelId="{93282139-8B05-4A57-B8B5-F3A961CC8CCD}" type="parTrans" cxnId="{D6E86283-51E7-44E2-92A0-27F5DBAFCA85}">
      <dgm:prSet/>
      <dgm:spPr/>
      <dgm:t>
        <a:bodyPr/>
        <a:lstStyle/>
        <a:p>
          <a:endParaRPr lang="en-US"/>
        </a:p>
      </dgm:t>
    </dgm:pt>
    <dgm:pt modelId="{ADD87720-45FD-473A-BEE2-6F0F7791128F}" type="sibTrans" cxnId="{D6E86283-51E7-44E2-92A0-27F5DBAFCA85}">
      <dgm:prSet/>
      <dgm:spPr/>
      <dgm:t>
        <a:bodyPr/>
        <a:lstStyle/>
        <a:p>
          <a:endParaRPr lang="en-US"/>
        </a:p>
      </dgm:t>
    </dgm:pt>
    <dgm:pt modelId="{D9F4F3A2-E28F-4FBB-9212-A052564A1308}">
      <dgm:prSet/>
      <dgm:spPr/>
      <dgm:t>
        <a:bodyPr/>
        <a:lstStyle/>
        <a:p>
          <a:r>
            <a:rPr lang="en-US"/>
            <a:t>Now, the entire table only shows data about companies that has positive growth from last year compared to the year before!</a:t>
          </a:r>
        </a:p>
      </dgm:t>
    </dgm:pt>
    <dgm:pt modelId="{59D422EE-B90D-4FD0-A3CB-87B436351B22}" type="parTrans" cxnId="{EDF09CC3-8C4C-41DF-B942-37714FA8F97F}">
      <dgm:prSet/>
      <dgm:spPr/>
      <dgm:t>
        <a:bodyPr/>
        <a:lstStyle/>
        <a:p>
          <a:endParaRPr lang="en-US"/>
        </a:p>
      </dgm:t>
    </dgm:pt>
    <dgm:pt modelId="{FCA55DE7-AC8A-4367-8F26-3723C6A3AC50}" type="sibTrans" cxnId="{EDF09CC3-8C4C-41DF-B942-37714FA8F97F}">
      <dgm:prSet/>
      <dgm:spPr/>
      <dgm:t>
        <a:bodyPr/>
        <a:lstStyle/>
        <a:p>
          <a:endParaRPr lang="en-US"/>
        </a:p>
      </dgm:t>
    </dgm:pt>
    <dgm:pt modelId="{55FFDDC1-901F-4871-9372-2C051170791B}" type="pres">
      <dgm:prSet presAssocID="{1BFD4571-7C36-46AD-9CCA-455D62758050}" presName="Name0" presStyleCnt="0">
        <dgm:presLayoutVars>
          <dgm:dir/>
          <dgm:animLvl val="lvl"/>
          <dgm:resizeHandles val="exact"/>
        </dgm:presLayoutVars>
      </dgm:prSet>
      <dgm:spPr/>
    </dgm:pt>
    <dgm:pt modelId="{3B108105-19EB-45BD-9785-66A71D90C8C7}" type="pres">
      <dgm:prSet presAssocID="{D9F4F3A2-E28F-4FBB-9212-A052564A1308}" presName="boxAndChildren" presStyleCnt="0"/>
      <dgm:spPr/>
    </dgm:pt>
    <dgm:pt modelId="{8228444C-4BE0-4CD7-86BE-B084D36F1908}" type="pres">
      <dgm:prSet presAssocID="{D9F4F3A2-E28F-4FBB-9212-A052564A1308}" presName="parentTextBox" presStyleLbl="node1" presStyleIdx="0" presStyleCnt="2"/>
      <dgm:spPr/>
    </dgm:pt>
    <dgm:pt modelId="{C75DD8BB-212B-4E54-B393-A53E3E791D1F}" type="pres">
      <dgm:prSet presAssocID="{ADD87720-45FD-473A-BEE2-6F0F7791128F}" presName="sp" presStyleCnt="0"/>
      <dgm:spPr/>
    </dgm:pt>
    <dgm:pt modelId="{77025923-95E0-4B01-AA99-5AF5D4971784}" type="pres">
      <dgm:prSet presAssocID="{98E4B948-6808-42FF-888D-AE7694DB0E78}" presName="arrowAndChildren" presStyleCnt="0"/>
      <dgm:spPr/>
    </dgm:pt>
    <dgm:pt modelId="{30DEA360-26D4-4BED-9571-1A0AFD9DBB68}" type="pres">
      <dgm:prSet presAssocID="{98E4B948-6808-42FF-888D-AE7694DB0E78}" presName="parentTextArrow" presStyleLbl="node1" presStyleIdx="1" presStyleCnt="2"/>
      <dgm:spPr/>
    </dgm:pt>
  </dgm:ptLst>
  <dgm:cxnLst>
    <dgm:cxn modelId="{392E5D29-1C53-4220-9DB9-5D6C15FB7B51}" type="presOf" srcId="{1BFD4571-7C36-46AD-9CCA-455D62758050}" destId="{55FFDDC1-901F-4871-9372-2C051170791B}" srcOrd="0" destOrd="0" presId="urn:microsoft.com/office/officeart/2005/8/layout/process4"/>
    <dgm:cxn modelId="{D6E86283-51E7-44E2-92A0-27F5DBAFCA85}" srcId="{1BFD4571-7C36-46AD-9CCA-455D62758050}" destId="{98E4B948-6808-42FF-888D-AE7694DB0E78}" srcOrd="0" destOrd="0" parTransId="{93282139-8B05-4A57-B8B5-F3A961CC8CCD}" sibTransId="{ADD87720-45FD-473A-BEE2-6F0F7791128F}"/>
    <dgm:cxn modelId="{522DAFAF-68A5-4465-BE17-04E35FE270CD}" type="presOf" srcId="{98E4B948-6808-42FF-888D-AE7694DB0E78}" destId="{30DEA360-26D4-4BED-9571-1A0AFD9DBB68}" srcOrd="0" destOrd="0" presId="urn:microsoft.com/office/officeart/2005/8/layout/process4"/>
    <dgm:cxn modelId="{EDF09CC3-8C4C-41DF-B942-37714FA8F97F}" srcId="{1BFD4571-7C36-46AD-9CCA-455D62758050}" destId="{D9F4F3A2-E28F-4FBB-9212-A052564A1308}" srcOrd="1" destOrd="0" parTransId="{59D422EE-B90D-4FD0-A3CB-87B436351B22}" sibTransId="{FCA55DE7-AC8A-4367-8F26-3723C6A3AC50}"/>
    <dgm:cxn modelId="{DE754BEA-B6FA-47AF-92F8-5A339FC23FA1}" type="presOf" srcId="{D9F4F3A2-E28F-4FBB-9212-A052564A1308}" destId="{8228444C-4BE0-4CD7-86BE-B084D36F1908}" srcOrd="0" destOrd="0" presId="urn:microsoft.com/office/officeart/2005/8/layout/process4"/>
    <dgm:cxn modelId="{5E235EA5-5077-4593-B872-DE78CFAF3C1A}" type="presParOf" srcId="{55FFDDC1-901F-4871-9372-2C051170791B}" destId="{3B108105-19EB-45BD-9785-66A71D90C8C7}" srcOrd="0" destOrd="0" presId="urn:microsoft.com/office/officeart/2005/8/layout/process4"/>
    <dgm:cxn modelId="{FAD10F9F-4093-4022-ADC7-E7686735207D}" type="presParOf" srcId="{3B108105-19EB-45BD-9785-66A71D90C8C7}" destId="{8228444C-4BE0-4CD7-86BE-B084D36F1908}" srcOrd="0" destOrd="0" presId="urn:microsoft.com/office/officeart/2005/8/layout/process4"/>
    <dgm:cxn modelId="{D0435368-0521-49E7-8130-DD9C5FCE5FE9}" type="presParOf" srcId="{55FFDDC1-901F-4871-9372-2C051170791B}" destId="{C75DD8BB-212B-4E54-B393-A53E3E791D1F}" srcOrd="1" destOrd="0" presId="urn:microsoft.com/office/officeart/2005/8/layout/process4"/>
    <dgm:cxn modelId="{32C3FF3B-2A49-42E4-8D95-BEA180931394}" type="presParOf" srcId="{55FFDDC1-901F-4871-9372-2C051170791B}" destId="{77025923-95E0-4B01-AA99-5AF5D4971784}" srcOrd="2" destOrd="0" presId="urn:microsoft.com/office/officeart/2005/8/layout/process4"/>
    <dgm:cxn modelId="{9A46C633-63B3-4714-B9D7-72D0B3B35129}" type="presParOf" srcId="{77025923-95E0-4B01-AA99-5AF5D4971784}" destId="{30DEA360-26D4-4BED-9571-1A0AFD9DBB6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8444C-4BE0-4CD7-86BE-B084D36F1908}">
      <dsp:nvSpPr>
        <dsp:cNvPr id="0" name=""/>
        <dsp:cNvSpPr/>
      </dsp:nvSpPr>
      <dsp:spPr>
        <a:xfrm>
          <a:off x="0" y="1058828"/>
          <a:ext cx="10611058" cy="69470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Now, the entire table only shows data about companies that has positive growth from last year compared to the year before!</a:t>
          </a:r>
        </a:p>
      </dsp:txBody>
      <dsp:txXfrm>
        <a:off x="0" y="1058828"/>
        <a:ext cx="10611058" cy="694706"/>
      </dsp:txXfrm>
    </dsp:sp>
    <dsp:sp modelId="{30DEA360-26D4-4BED-9571-1A0AFD9DBB68}">
      <dsp:nvSpPr>
        <dsp:cNvPr id="0" name=""/>
        <dsp:cNvSpPr/>
      </dsp:nvSpPr>
      <dsp:spPr>
        <a:xfrm rot="10800000">
          <a:off x="0" y="791"/>
          <a:ext cx="10611058" cy="1068458"/>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Lastly, we used this code above that looks at the “Difference in Net Profit btw Last Year and Preceding Year” column that we just created in the slide before to filter out anything less than 0 and only keep the positive values.</a:t>
          </a:r>
        </a:p>
      </dsp:txBody>
      <dsp:txXfrm rot="10800000">
        <a:off x="0" y="791"/>
        <a:ext cx="10611058" cy="6942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0B19E-BF34-E9D3-3B50-A0D45759C3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229B11-2C2A-E3F7-E762-5CFF09B19E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9375D2-D3C4-4663-1F57-79C2C2C70DE6}"/>
              </a:ext>
            </a:extLst>
          </p:cNvPr>
          <p:cNvSpPr>
            <a:spLocks noGrp="1"/>
          </p:cNvSpPr>
          <p:nvPr>
            <p:ph type="dt" sz="half" idx="10"/>
          </p:nvPr>
        </p:nvSpPr>
        <p:spPr/>
        <p:txBody>
          <a:bodyPr/>
          <a:lstStyle/>
          <a:p>
            <a:fld id="{BDD72C3C-8474-4096-AA32-1623B70BC2D2}" type="datetimeFigureOut">
              <a:rPr lang="en-US" smtClean="0"/>
              <a:t>1/8/2025</a:t>
            </a:fld>
            <a:endParaRPr lang="en-US"/>
          </a:p>
        </p:txBody>
      </p:sp>
      <p:sp>
        <p:nvSpPr>
          <p:cNvPr id="5" name="Footer Placeholder 4">
            <a:extLst>
              <a:ext uri="{FF2B5EF4-FFF2-40B4-BE49-F238E27FC236}">
                <a16:creationId xmlns:a16="http://schemas.microsoft.com/office/drawing/2014/main" id="{61383C67-7870-E798-F855-2C1C94A03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22E79-01C3-411D-E0DB-4C9886268195}"/>
              </a:ext>
            </a:extLst>
          </p:cNvPr>
          <p:cNvSpPr>
            <a:spLocks noGrp="1"/>
          </p:cNvSpPr>
          <p:nvPr>
            <p:ph type="sldNum" sz="quarter" idx="12"/>
          </p:nvPr>
        </p:nvSpPr>
        <p:spPr/>
        <p:txBody>
          <a:bodyPr/>
          <a:lstStyle/>
          <a:p>
            <a:fld id="{4294A9BA-D9AF-4E0B-808A-9F968FF1A710}" type="slidenum">
              <a:rPr lang="en-US" smtClean="0"/>
              <a:t>‹#›</a:t>
            </a:fld>
            <a:endParaRPr lang="en-US"/>
          </a:p>
        </p:txBody>
      </p:sp>
    </p:spTree>
    <p:extLst>
      <p:ext uri="{BB962C8B-B14F-4D97-AF65-F5344CB8AC3E}">
        <p14:creationId xmlns:p14="http://schemas.microsoft.com/office/powerpoint/2010/main" val="4070233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9A4F-F0B7-1593-7114-69E33DAF74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B78FCC-3F7E-9E7D-7397-DAC199ADBC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EF5E4-6A79-631C-FF10-2FE33F075ACC}"/>
              </a:ext>
            </a:extLst>
          </p:cNvPr>
          <p:cNvSpPr>
            <a:spLocks noGrp="1"/>
          </p:cNvSpPr>
          <p:nvPr>
            <p:ph type="dt" sz="half" idx="10"/>
          </p:nvPr>
        </p:nvSpPr>
        <p:spPr/>
        <p:txBody>
          <a:bodyPr/>
          <a:lstStyle/>
          <a:p>
            <a:fld id="{BDD72C3C-8474-4096-AA32-1623B70BC2D2}" type="datetimeFigureOut">
              <a:rPr lang="en-US" smtClean="0"/>
              <a:t>1/8/2025</a:t>
            </a:fld>
            <a:endParaRPr lang="en-US"/>
          </a:p>
        </p:txBody>
      </p:sp>
      <p:sp>
        <p:nvSpPr>
          <p:cNvPr id="5" name="Footer Placeholder 4">
            <a:extLst>
              <a:ext uri="{FF2B5EF4-FFF2-40B4-BE49-F238E27FC236}">
                <a16:creationId xmlns:a16="http://schemas.microsoft.com/office/drawing/2014/main" id="{A1168051-E3D5-2DD7-CF32-620CB18FC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A11AC-F044-8FBB-23A1-116E7ABBE47A}"/>
              </a:ext>
            </a:extLst>
          </p:cNvPr>
          <p:cNvSpPr>
            <a:spLocks noGrp="1"/>
          </p:cNvSpPr>
          <p:nvPr>
            <p:ph type="sldNum" sz="quarter" idx="12"/>
          </p:nvPr>
        </p:nvSpPr>
        <p:spPr/>
        <p:txBody>
          <a:bodyPr/>
          <a:lstStyle/>
          <a:p>
            <a:fld id="{4294A9BA-D9AF-4E0B-808A-9F968FF1A710}" type="slidenum">
              <a:rPr lang="en-US" smtClean="0"/>
              <a:t>‹#›</a:t>
            </a:fld>
            <a:endParaRPr lang="en-US"/>
          </a:p>
        </p:txBody>
      </p:sp>
    </p:spTree>
    <p:extLst>
      <p:ext uri="{BB962C8B-B14F-4D97-AF65-F5344CB8AC3E}">
        <p14:creationId xmlns:p14="http://schemas.microsoft.com/office/powerpoint/2010/main" val="2307345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9CEC0-3C98-50D1-C3F2-9B9FB9A8C1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B89C28-F44F-ABFD-3362-3476E42C2D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8A07A-35EF-B38B-7B32-5E777B0CB73E}"/>
              </a:ext>
            </a:extLst>
          </p:cNvPr>
          <p:cNvSpPr>
            <a:spLocks noGrp="1"/>
          </p:cNvSpPr>
          <p:nvPr>
            <p:ph type="dt" sz="half" idx="10"/>
          </p:nvPr>
        </p:nvSpPr>
        <p:spPr/>
        <p:txBody>
          <a:bodyPr/>
          <a:lstStyle/>
          <a:p>
            <a:fld id="{BDD72C3C-8474-4096-AA32-1623B70BC2D2}" type="datetimeFigureOut">
              <a:rPr lang="en-US" smtClean="0"/>
              <a:t>1/8/2025</a:t>
            </a:fld>
            <a:endParaRPr lang="en-US"/>
          </a:p>
        </p:txBody>
      </p:sp>
      <p:sp>
        <p:nvSpPr>
          <p:cNvPr id="5" name="Footer Placeholder 4">
            <a:extLst>
              <a:ext uri="{FF2B5EF4-FFF2-40B4-BE49-F238E27FC236}">
                <a16:creationId xmlns:a16="http://schemas.microsoft.com/office/drawing/2014/main" id="{CE743EC7-291C-C8B5-057D-BBB1A62358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D416E-0423-E796-73CD-0F05A021AB7C}"/>
              </a:ext>
            </a:extLst>
          </p:cNvPr>
          <p:cNvSpPr>
            <a:spLocks noGrp="1"/>
          </p:cNvSpPr>
          <p:nvPr>
            <p:ph type="sldNum" sz="quarter" idx="12"/>
          </p:nvPr>
        </p:nvSpPr>
        <p:spPr/>
        <p:txBody>
          <a:bodyPr/>
          <a:lstStyle/>
          <a:p>
            <a:fld id="{4294A9BA-D9AF-4E0B-808A-9F968FF1A710}" type="slidenum">
              <a:rPr lang="en-US" smtClean="0"/>
              <a:t>‹#›</a:t>
            </a:fld>
            <a:endParaRPr lang="en-US"/>
          </a:p>
        </p:txBody>
      </p:sp>
    </p:spTree>
    <p:extLst>
      <p:ext uri="{BB962C8B-B14F-4D97-AF65-F5344CB8AC3E}">
        <p14:creationId xmlns:p14="http://schemas.microsoft.com/office/powerpoint/2010/main" val="3428623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5917-827A-2D7B-390E-2AE8E4636C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C14E57-8022-A7A9-237F-46FFF0300C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B9266-716F-3000-72A5-065764EC7220}"/>
              </a:ext>
            </a:extLst>
          </p:cNvPr>
          <p:cNvSpPr>
            <a:spLocks noGrp="1"/>
          </p:cNvSpPr>
          <p:nvPr>
            <p:ph type="dt" sz="half" idx="10"/>
          </p:nvPr>
        </p:nvSpPr>
        <p:spPr/>
        <p:txBody>
          <a:bodyPr/>
          <a:lstStyle/>
          <a:p>
            <a:fld id="{BDD72C3C-8474-4096-AA32-1623B70BC2D2}" type="datetimeFigureOut">
              <a:rPr lang="en-US" smtClean="0"/>
              <a:t>1/8/2025</a:t>
            </a:fld>
            <a:endParaRPr lang="en-US"/>
          </a:p>
        </p:txBody>
      </p:sp>
      <p:sp>
        <p:nvSpPr>
          <p:cNvPr id="5" name="Footer Placeholder 4">
            <a:extLst>
              <a:ext uri="{FF2B5EF4-FFF2-40B4-BE49-F238E27FC236}">
                <a16:creationId xmlns:a16="http://schemas.microsoft.com/office/drawing/2014/main" id="{68D502EE-642B-8360-7836-6FE443168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A55F5-7268-9CFE-E455-42D01516089A}"/>
              </a:ext>
            </a:extLst>
          </p:cNvPr>
          <p:cNvSpPr>
            <a:spLocks noGrp="1"/>
          </p:cNvSpPr>
          <p:nvPr>
            <p:ph type="sldNum" sz="quarter" idx="12"/>
          </p:nvPr>
        </p:nvSpPr>
        <p:spPr/>
        <p:txBody>
          <a:bodyPr/>
          <a:lstStyle/>
          <a:p>
            <a:fld id="{4294A9BA-D9AF-4E0B-808A-9F968FF1A710}" type="slidenum">
              <a:rPr lang="en-US" smtClean="0"/>
              <a:t>‹#›</a:t>
            </a:fld>
            <a:endParaRPr lang="en-US"/>
          </a:p>
        </p:txBody>
      </p:sp>
    </p:spTree>
    <p:extLst>
      <p:ext uri="{BB962C8B-B14F-4D97-AF65-F5344CB8AC3E}">
        <p14:creationId xmlns:p14="http://schemas.microsoft.com/office/powerpoint/2010/main" val="148092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3D84F-C7F2-C6F1-68BB-D6411063B8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F6E6A3-DCCA-8D40-0717-63613CC393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060384-06CB-39AB-3CA5-B01AFD13C651}"/>
              </a:ext>
            </a:extLst>
          </p:cNvPr>
          <p:cNvSpPr>
            <a:spLocks noGrp="1"/>
          </p:cNvSpPr>
          <p:nvPr>
            <p:ph type="dt" sz="half" idx="10"/>
          </p:nvPr>
        </p:nvSpPr>
        <p:spPr/>
        <p:txBody>
          <a:bodyPr/>
          <a:lstStyle/>
          <a:p>
            <a:fld id="{BDD72C3C-8474-4096-AA32-1623B70BC2D2}" type="datetimeFigureOut">
              <a:rPr lang="en-US" smtClean="0"/>
              <a:t>1/8/2025</a:t>
            </a:fld>
            <a:endParaRPr lang="en-US"/>
          </a:p>
        </p:txBody>
      </p:sp>
      <p:sp>
        <p:nvSpPr>
          <p:cNvPr id="5" name="Footer Placeholder 4">
            <a:extLst>
              <a:ext uri="{FF2B5EF4-FFF2-40B4-BE49-F238E27FC236}">
                <a16:creationId xmlns:a16="http://schemas.microsoft.com/office/drawing/2014/main" id="{E819DA71-7441-8647-1D6F-033344FDC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E2F11-086E-6D8E-25A1-0C12F3A93A5C}"/>
              </a:ext>
            </a:extLst>
          </p:cNvPr>
          <p:cNvSpPr>
            <a:spLocks noGrp="1"/>
          </p:cNvSpPr>
          <p:nvPr>
            <p:ph type="sldNum" sz="quarter" idx="12"/>
          </p:nvPr>
        </p:nvSpPr>
        <p:spPr/>
        <p:txBody>
          <a:bodyPr/>
          <a:lstStyle/>
          <a:p>
            <a:fld id="{4294A9BA-D9AF-4E0B-808A-9F968FF1A710}" type="slidenum">
              <a:rPr lang="en-US" smtClean="0"/>
              <a:t>‹#›</a:t>
            </a:fld>
            <a:endParaRPr lang="en-US"/>
          </a:p>
        </p:txBody>
      </p:sp>
    </p:spTree>
    <p:extLst>
      <p:ext uri="{BB962C8B-B14F-4D97-AF65-F5344CB8AC3E}">
        <p14:creationId xmlns:p14="http://schemas.microsoft.com/office/powerpoint/2010/main" val="275120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70C41-F4D8-865E-A4FD-328B1C1F57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D4E45-F5B9-61F6-C2EF-25306EC100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435374-293E-3F10-8DC0-371682742D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E90A28-C589-21C6-F820-577A5D1F6F63}"/>
              </a:ext>
            </a:extLst>
          </p:cNvPr>
          <p:cNvSpPr>
            <a:spLocks noGrp="1"/>
          </p:cNvSpPr>
          <p:nvPr>
            <p:ph type="dt" sz="half" idx="10"/>
          </p:nvPr>
        </p:nvSpPr>
        <p:spPr/>
        <p:txBody>
          <a:bodyPr/>
          <a:lstStyle/>
          <a:p>
            <a:fld id="{BDD72C3C-8474-4096-AA32-1623B70BC2D2}" type="datetimeFigureOut">
              <a:rPr lang="en-US" smtClean="0"/>
              <a:t>1/8/2025</a:t>
            </a:fld>
            <a:endParaRPr lang="en-US"/>
          </a:p>
        </p:txBody>
      </p:sp>
      <p:sp>
        <p:nvSpPr>
          <p:cNvPr id="6" name="Footer Placeholder 5">
            <a:extLst>
              <a:ext uri="{FF2B5EF4-FFF2-40B4-BE49-F238E27FC236}">
                <a16:creationId xmlns:a16="http://schemas.microsoft.com/office/drawing/2014/main" id="{65159E76-7D46-97D9-227A-5297D67958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33D29C-E57C-C3B0-504E-B7B76817D56A}"/>
              </a:ext>
            </a:extLst>
          </p:cNvPr>
          <p:cNvSpPr>
            <a:spLocks noGrp="1"/>
          </p:cNvSpPr>
          <p:nvPr>
            <p:ph type="sldNum" sz="quarter" idx="12"/>
          </p:nvPr>
        </p:nvSpPr>
        <p:spPr/>
        <p:txBody>
          <a:bodyPr/>
          <a:lstStyle/>
          <a:p>
            <a:fld id="{4294A9BA-D9AF-4E0B-808A-9F968FF1A710}" type="slidenum">
              <a:rPr lang="en-US" smtClean="0"/>
              <a:t>‹#›</a:t>
            </a:fld>
            <a:endParaRPr lang="en-US"/>
          </a:p>
        </p:txBody>
      </p:sp>
    </p:spTree>
    <p:extLst>
      <p:ext uri="{BB962C8B-B14F-4D97-AF65-F5344CB8AC3E}">
        <p14:creationId xmlns:p14="http://schemas.microsoft.com/office/powerpoint/2010/main" val="2935905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03665-EB0E-2309-BBB4-E443A52853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869C19-6124-19EB-BFF2-225E2A81BE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3F5478-E29B-0DCC-172F-B9BD25E731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947BC6-7ED4-C4DB-3D56-DC4B584FA5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6174E0-AE6B-05B2-4699-77DEB514E9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510889-41F7-6058-94A0-7C8814931B5D}"/>
              </a:ext>
            </a:extLst>
          </p:cNvPr>
          <p:cNvSpPr>
            <a:spLocks noGrp="1"/>
          </p:cNvSpPr>
          <p:nvPr>
            <p:ph type="dt" sz="half" idx="10"/>
          </p:nvPr>
        </p:nvSpPr>
        <p:spPr/>
        <p:txBody>
          <a:bodyPr/>
          <a:lstStyle/>
          <a:p>
            <a:fld id="{BDD72C3C-8474-4096-AA32-1623B70BC2D2}" type="datetimeFigureOut">
              <a:rPr lang="en-US" smtClean="0"/>
              <a:t>1/8/2025</a:t>
            </a:fld>
            <a:endParaRPr lang="en-US"/>
          </a:p>
        </p:txBody>
      </p:sp>
      <p:sp>
        <p:nvSpPr>
          <p:cNvPr id="8" name="Footer Placeholder 7">
            <a:extLst>
              <a:ext uri="{FF2B5EF4-FFF2-40B4-BE49-F238E27FC236}">
                <a16:creationId xmlns:a16="http://schemas.microsoft.com/office/drawing/2014/main" id="{4742B201-8FD0-EF1D-8843-FF14BBB4B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15E1FA-B1AD-F5BD-EF87-97538CCA622E}"/>
              </a:ext>
            </a:extLst>
          </p:cNvPr>
          <p:cNvSpPr>
            <a:spLocks noGrp="1"/>
          </p:cNvSpPr>
          <p:nvPr>
            <p:ph type="sldNum" sz="quarter" idx="12"/>
          </p:nvPr>
        </p:nvSpPr>
        <p:spPr/>
        <p:txBody>
          <a:bodyPr/>
          <a:lstStyle/>
          <a:p>
            <a:fld id="{4294A9BA-D9AF-4E0B-808A-9F968FF1A710}" type="slidenum">
              <a:rPr lang="en-US" smtClean="0"/>
              <a:t>‹#›</a:t>
            </a:fld>
            <a:endParaRPr lang="en-US"/>
          </a:p>
        </p:txBody>
      </p:sp>
    </p:spTree>
    <p:extLst>
      <p:ext uri="{BB962C8B-B14F-4D97-AF65-F5344CB8AC3E}">
        <p14:creationId xmlns:p14="http://schemas.microsoft.com/office/powerpoint/2010/main" val="309577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1176D-3B1D-123A-E4EB-92F915D41C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97916E-2D68-4FFD-06F7-C2CD158F1650}"/>
              </a:ext>
            </a:extLst>
          </p:cNvPr>
          <p:cNvSpPr>
            <a:spLocks noGrp="1"/>
          </p:cNvSpPr>
          <p:nvPr>
            <p:ph type="dt" sz="half" idx="10"/>
          </p:nvPr>
        </p:nvSpPr>
        <p:spPr/>
        <p:txBody>
          <a:bodyPr/>
          <a:lstStyle/>
          <a:p>
            <a:fld id="{BDD72C3C-8474-4096-AA32-1623B70BC2D2}" type="datetimeFigureOut">
              <a:rPr lang="en-US" smtClean="0"/>
              <a:t>1/8/2025</a:t>
            </a:fld>
            <a:endParaRPr lang="en-US"/>
          </a:p>
        </p:txBody>
      </p:sp>
      <p:sp>
        <p:nvSpPr>
          <p:cNvPr id="4" name="Footer Placeholder 3">
            <a:extLst>
              <a:ext uri="{FF2B5EF4-FFF2-40B4-BE49-F238E27FC236}">
                <a16:creationId xmlns:a16="http://schemas.microsoft.com/office/drawing/2014/main" id="{E123CEDA-48E4-92E1-098C-9BE54800C4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53610-E1E3-5350-E0E6-DD35E842A103}"/>
              </a:ext>
            </a:extLst>
          </p:cNvPr>
          <p:cNvSpPr>
            <a:spLocks noGrp="1"/>
          </p:cNvSpPr>
          <p:nvPr>
            <p:ph type="sldNum" sz="quarter" idx="12"/>
          </p:nvPr>
        </p:nvSpPr>
        <p:spPr/>
        <p:txBody>
          <a:bodyPr/>
          <a:lstStyle/>
          <a:p>
            <a:fld id="{4294A9BA-D9AF-4E0B-808A-9F968FF1A710}" type="slidenum">
              <a:rPr lang="en-US" smtClean="0"/>
              <a:t>‹#›</a:t>
            </a:fld>
            <a:endParaRPr lang="en-US"/>
          </a:p>
        </p:txBody>
      </p:sp>
    </p:spTree>
    <p:extLst>
      <p:ext uri="{BB962C8B-B14F-4D97-AF65-F5344CB8AC3E}">
        <p14:creationId xmlns:p14="http://schemas.microsoft.com/office/powerpoint/2010/main" val="2098454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7936B9-E481-EB25-91D9-AF10E81C401F}"/>
              </a:ext>
            </a:extLst>
          </p:cNvPr>
          <p:cNvSpPr>
            <a:spLocks noGrp="1"/>
          </p:cNvSpPr>
          <p:nvPr>
            <p:ph type="dt" sz="half" idx="10"/>
          </p:nvPr>
        </p:nvSpPr>
        <p:spPr/>
        <p:txBody>
          <a:bodyPr/>
          <a:lstStyle/>
          <a:p>
            <a:fld id="{BDD72C3C-8474-4096-AA32-1623B70BC2D2}" type="datetimeFigureOut">
              <a:rPr lang="en-US" smtClean="0"/>
              <a:t>1/8/2025</a:t>
            </a:fld>
            <a:endParaRPr lang="en-US"/>
          </a:p>
        </p:txBody>
      </p:sp>
      <p:sp>
        <p:nvSpPr>
          <p:cNvPr id="3" name="Footer Placeholder 2">
            <a:extLst>
              <a:ext uri="{FF2B5EF4-FFF2-40B4-BE49-F238E27FC236}">
                <a16:creationId xmlns:a16="http://schemas.microsoft.com/office/drawing/2014/main" id="{F9122C10-0260-71AC-AC33-9CAB99B5F9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18889B-1AC3-EA31-3A0B-6ED1767A9FBF}"/>
              </a:ext>
            </a:extLst>
          </p:cNvPr>
          <p:cNvSpPr>
            <a:spLocks noGrp="1"/>
          </p:cNvSpPr>
          <p:nvPr>
            <p:ph type="sldNum" sz="quarter" idx="12"/>
          </p:nvPr>
        </p:nvSpPr>
        <p:spPr/>
        <p:txBody>
          <a:bodyPr/>
          <a:lstStyle/>
          <a:p>
            <a:fld id="{4294A9BA-D9AF-4E0B-808A-9F968FF1A710}" type="slidenum">
              <a:rPr lang="en-US" smtClean="0"/>
              <a:t>‹#›</a:t>
            </a:fld>
            <a:endParaRPr lang="en-US"/>
          </a:p>
        </p:txBody>
      </p:sp>
    </p:spTree>
    <p:extLst>
      <p:ext uri="{BB962C8B-B14F-4D97-AF65-F5344CB8AC3E}">
        <p14:creationId xmlns:p14="http://schemas.microsoft.com/office/powerpoint/2010/main" val="212570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F6612-2A64-43C3-5D8E-DCB0A0154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80FC91-0630-052A-EA27-EC443D9A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2FE65F-8BB8-043C-82DF-A11C2B2C8E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271F36-9718-2E79-BAF0-9774EC15B04D}"/>
              </a:ext>
            </a:extLst>
          </p:cNvPr>
          <p:cNvSpPr>
            <a:spLocks noGrp="1"/>
          </p:cNvSpPr>
          <p:nvPr>
            <p:ph type="dt" sz="half" idx="10"/>
          </p:nvPr>
        </p:nvSpPr>
        <p:spPr/>
        <p:txBody>
          <a:bodyPr/>
          <a:lstStyle/>
          <a:p>
            <a:fld id="{BDD72C3C-8474-4096-AA32-1623B70BC2D2}" type="datetimeFigureOut">
              <a:rPr lang="en-US" smtClean="0"/>
              <a:t>1/8/2025</a:t>
            </a:fld>
            <a:endParaRPr lang="en-US"/>
          </a:p>
        </p:txBody>
      </p:sp>
      <p:sp>
        <p:nvSpPr>
          <p:cNvPr id="6" name="Footer Placeholder 5">
            <a:extLst>
              <a:ext uri="{FF2B5EF4-FFF2-40B4-BE49-F238E27FC236}">
                <a16:creationId xmlns:a16="http://schemas.microsoft.com/office/drawing/2014/main" id="{AC3A6899-F668-7B19-F65A-AFEB48A1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50FBE3-EBD7-B9E4-B36E-AC79D98E9914}"/>
              </a:ext>
            </a:extLst>
          </p:cNvPr>
          <p:cNvSpPr>
            <a:spLocks noGrp="1"/>
          </p:cNvSpPr>
          <p:nvPr>
            <p:ph type="sldNum" sz="quarter" idx="12"/>
          </p:nvPr>
        </p:nvSpPr>
        <p:spPr/>
        <p:txBody>
          <a:bodyPr/>
          <a:lstStyle/>
          <a:p>
            <a:fld id="{4294A9BA-D9AF-4E0B-808A-9F968FF1A710}" type="slidenum">
              <a:rPr lang="en-US" smtClean="0"/>
              <a:t>‹#›</a:t>
            </a:fld>
            <a:endParaRPr lang="en-US"/>
          </a:p>
        </p:txBody>
      </p:sp>
    </p:spTree>
    <p:extLst>
      <p:ext uri="{BB962C8B-B14F-4D97-AF65-F5344CB8AC3E}">
        <p14:creationId xmlns:p14="http://schemas.microsoft.com/office/powerpoint/2010/main" val="313842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D116-7842-C0C3-667A-C64FD039C2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1AB55C-24A3-EC87-CBAB-E2B4C0A67B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086ED7-B154-B2BF-1378-C22DCCF36F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639BD-8FA1-B696-D9A4-1EC8A06FAD79}"/>
              </a:ext>
            </a:extLst>
          </p:cNvPr>
          <p:cNvSpPr>
            <a:spLocks noGrp="1"/>
          </p:cNvSpPr>
          <p:nvPr>
            <p:ph type="dt" sz="half" idx="10"/>
          </p:nvPr>
        </p:nvSpPr>
        <p:spPr/>
        <p:txBody>
          <a:bodyPr/>
          <a:lstStyle/>
          <a:p>
            <a:fld id="{BDD72C3C-8474-4096-AA32-1623B70BC2D2}" type="datetimeFigureOut">
              <a:rPr lang="en-US" smtClean="0"/>
              <a:t>1/8/2025</a:t>
            </a:fld>
            <a:endParaRPr lang="en-US"/>
          </a:p>
        </p:txBody>
      </p:sp>
      <p:sp>
        <p:nvSpPr>
          <p:cNvPr id="6" name="Footer Placeholder 5">
            <a:extLst>
              <a:ext uri="{FF2B5EF4-FFF2-40B4-BE49-F238E27FC236}">
                <a16:creationId xmlns:a16="http://schemas.microsoft.com/office/drawing/2014/main" id="{ED9D8CCD-C197-59AD-19EE-866DDDA7B7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DA52D1-EAB4-3D00-16F8-6341D7648482}"/>
              </a:ext>
            </a:extLst>
          </p:cNvPr>
          <p:cNvSpPr>
            <a:spLocks noGrp="1"/>
          </p:cNvSpPr>
          <p:nvPr>
            <p:ph type="sldNum" sz="quarter" idx="12"/>
          </p:nvPr>
        </p:nvSpPr>
        <p:spPr/>
        <p:txBody>
          <a:bodyPr/>
          <a:lstStyle/>
          <a:p>
            <a:fld id="{4294A9BA-D9AF-4E0B-808A-9F968FF1A710}" type="slidenum">
              <a:rPr lang="en-US" smtClean="0"/>
              <a:t>‹#›</a:t>
            </a:fld>
            <a:endParaRPr lang="en-US"/>
          </a:p>
        </p:txBody>
      </p:sp>
    </p:spTree>
    <p:extLst>
      <p:ext uri="{BB962C8B-B14F-4D97-AF65-F5344CB8AC3E}">
        <p14:creationId xmlns:p14="http://schemas.microsoft.com/office/powerpoint/2010/main" val="1158218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C3FE2-D19E-9A0E-EEC1-32484FF6FD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B3047A-117C-8FF0-1AEF-8043DB0B0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048630-E949-790D-60E3-24A1C36CE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DD72C3C-8474-4096-AA32-1623B70BC2D2}" type="datetimeFigureOut">
              <a:rPr lang="en-US" smtClean="0"/>
              <a:t>1/8/2025</a:t>
            </a:fld>
            <a:endParaRPr lang="en-US"/>
          </a:p>
        </p:txBody>
      </p:sp>
      <p:sp>
        <p:nvSpPr>
          <p:cNvPr id="5" name="Footer Placeholder 4">
            <a:extLst>
              <a:ext uri="{FF2B5EF4-FFF2-40B4-BE49-F238E27FC236}">
                <a16:creationId xmlns:a16="http://schemas.microsoft.com/office/drawing/2014/main" id="{5C397E16-5CDC-5032-5F06-CF717513B1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AF23CF2-124D-BBB6-4BE8-F6A721CD46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94A9BA-D9AF-4E0B-808A-9F968FF1A710}" type="slidenum">
              <a:rPr lang="en-US" smtClean="0"/>
              <a:t>‹#›</a:t>
            </a:fld>
            <a:endParaRPr lang="en-US"/>
          </a:p>
        </p:txBody>
      </p:sp>
    </p:spTree>
    <p:extLst>
      <p:ext uri="{BB962C8B-B14F-4D97-AF65-F5344CB8AC3E}">
        <p14:creationId xmlns:p14="http://schemas.microsoft.com/office/powerpoint/2010/main" val="1705845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opensource.com/article/17/2/six-open-source-brand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eirdfantastictoys.blogspot.com/2018/04/update-sea-monkeys-order-form.html" TargetMode="External"/><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codewith.mu/es/tutorials/1.1/"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descr="Moving Gears">
            <a:extLst>
              <a:ext uri="{FF2B5EF4-FFF2-40B4-BE49-F238E27FC236}">
                <a16:creationId xmlns:a16="http://schemas.microsoft.com/office/drawing/2014/main" id="{3D72717A-0709-5BE5-7F79-B01A8FE01E5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83AAA1-D877-4D9C-0DFB-0C0265C71AA3}"/>
              </a:ext>
            </a:extLst>
          </p:cNvPr>
          <p:cNvSpPr>
            <a:spLocks noGrp="1"/>
          </p:cNvSpPr>
          <p:nvPr>
            <p:ph type="ctrTitle"/>
          </p:nvPr>
        </p:nvSpPr>
        <p:spPr>
          <a:xfrm>
            <a:off x="1003335" y="1"/>
            <a:ext cx="10058400" cy="914400"/>
          </a:xfrm>
          <a:effectLst>
            <a:outerShdw blurRad="50800" dist="38100" dir="2700000" algn="tl" rotWithShape="0">
              <a:prstClr val="black">
                <a:alpha val="40000"/>
              </a:prstClr>
            </a:outerShdw>
          </a:effectLst>
        </p:spPr>
        <p:txBody>
          <a:bodyPr>
            <a:normAutofit/>
          </a:bodyPr>
          <a:lstStyle/>
          <a:p>
            <a:r>
              <a:rPr lang="en-US" sz="5200" dirty="0"/>
              <a:t>Project 3 Data Engineering</a:t>
            </a:r>
          </a:p>
        </p:txBody>
      </p:sp>
      <p:sp>
        <p:nvSpPr>
          <p:cNvPr id="3" name="Subtitle 2">
            <a:extLst>
              <a:ext uri="{FF2B5EF4-FFF2-40B4-BE49-F238E27FC236}">
                <a16:creationId xmlns:a16="http://schemas.microsoft.com/office/drawing/2014/main" id="{106B5E35-3CB2-F573-B79A-E1C68B7A1B25}"/>
              </a:ext>
            </a:extLst>
          </p:cNvPr>
          <p:cNvSpPr>
            <a:spLocks noGrp="1"/>
          </p:cNvSpPr>
          <p:nvPr>
            <p:ph type="subTitle" idx="1"/>
          </p:nvPr>
        </p:nvSpPr>
        <p:spPr>
          <a:xfrm>
            <a:off x="185652" y="2675391"/>
            <a:ext cx="3553368" cy="753609"/>
          </a:xfrm>
          <a:effectLst>
            <a:outerShdw blurRad="50800" dist="38100" dir="2700000" algn="tl" rotWithShape="0">
              <a:prstClr val="black">
                <a:alpha val="40000"/>
              </a:prstClr>
            </a:outerShdw>
          </a:effectLst>
        </p:spPr>
        <p:txBody>
          <a:bodyPr>
            <a:normAutofit fontScale="92500" lnSpcReduction="10000"/>
          </a:bodyPr>
          <a:lstStyle/>
          <a:p>
            <a:r>
              <a:rPr lang="en-US" dirty="0"/>
              <a:t>Amadou Diallo</a:t>
            </a:r>
          </a:p>
          <a:p>
            <a:r>
              <a:rPr lang="en-US" sz="2200" dirty="0" err="1"/>
              <a:t>Ibraam</a:t>
            </a:r>
            <a:r>
              <a:rPr lang="en-US" sz="2200" dirty="0"/>
              <a:t> Masoud</a:t>
            </a:r>
          </a:p>
        </p:txBody>
      </p:sp>
      <p:sp>
        <p:nvSpPr>
          <p:cNvPr id="8" name="Subtitle 2">
            <a:extLst>
              <a:ext uri="{FF2B5EF4-FFF2-40B4-BE49-F238E27FC236}">
                <a16:creationId xmlns:a16="http://schemas.microsoft.com/office/drawing/2014/main" id="{3E252963-28C5-6107-79A6-3FF4031C204A}"/>
              </a:ext>
            </a:extLst>
          </p:cNvPr>
          <p:cNvSpPr txBox="1">
            <a:spLocks/>
          </p:cNvSpPr>
          <p:nvPr/>
        </p:nvSpPr>
        <p:spPr>
          <a:xfrm>
            <a:off x="8743018" y="2675391"/>
            <a:ext cx="3553368"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Toni </a:t>
            </a:r>
            <a:r>
              <a:rPr lang="en-US" sz="2000" dirty="0" err="1"/>
              <a:t>Akunda</a:t>
            </a:r>
            <a:endParaRPr lang="en-US" sz="2000" dirty="0"/>
          </a:p>
          <a:p>
            <a:r>
              <a:rPr lang="en-US" sz="2000" dirty="0"/>
              <a:t>Kyle Faulkner</a:t>
            </a:r>
          </a:p>
        </p:txBody>
      </p:sp>
    </p:spTree>
    <p:extLst>
      <p:ext uri="{BB962C8B-B14F-4D97-AF65-F5344CB8AC3E}">
        <p14:creationId xmlns:p14="http://schemas.microsoft.com/office/powerpoint/2010/main" val="192019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32FAE-72F0-3525-7838-2EF9EE6D6519}"/>
              </a:ext>
            </a:extLst>
          </p:cNvPr>
          <p:cNvSpPr>
            <a:spLocks noGrp="1"/>
          </p:cNvSpPr>
          <p:nvPr>
            <p:ph type="title"/>
          </p:nvPr>
        </p:nvSpPr>
        <p:spPr>
          <a:xfrm>
            <a:off x="4136198" y="0"/>
            <a:ext cx="4165948" cy="856163"/>
          </a:xfrm>
        </p:spPr>
        <p:txBody>
          <a:bodyPr/>
          <a:lstStyle/>
          <a:p>
            <a:r>
              <a:rPr lang="en-US" dirty="0"/>
              <a:t>Database Setup</a:t>
            </a:r>
          </a:p>
        </p:txBody>
      </p:sp>
      <p:sp>
        <p:nvSpPr>
          <p:cNvPr id="4" name="TextBox 3">
            <a:extLst>
              <a:ext uri="{FF2B5EF4-FFF2-40B4-BE49-F238E27FC236}">
                <a16:creationId xmlns:a16="http://schemas.microsoft.com/office/drawing/2014/main" id="{1999ECD8-F079-8733-E839-505556FFF04F}"/>
              </a:ext>
            </a:extLst>
          </p:cNvPr>
          <p:cNvSpPr txBox="1"/>
          <p:nvPr/>
        </p:nvSpPr>
        <p:spPr>
          <a:xfrm>
            <a:off x="0" y="787222"/>
            <a:ext cx="4290164" cy="307777"/>
          </a:xfrm>
          <a:prstGeom prst="rect">
            <a:avLst/>
          </a:prstGeom>
          <a:noFill/>
        </p:spPr>
        <p:txBody>
          <a:bodyPr wrap="square" rtlCol="0">
            <a:spAutoFit/>
          </a:bodyPr>
          <a:lstStyle/>
          <a:p>
            <a:r>
              <a:rPr lang="en-US" sz="1400" dirty="0"/>
              <a:t>Normalization Form : </a:t>
            </a:r>
            <a:r>
              <a:rPr lang="en-US" sz="1400" b="1" dirty="0"/>
              <a:t>Third Normal Form</a:t>
            </a:r>
          </a:p>
        </p:txBody>
      </p:sp>
      <p:sp>
        <p:nvSpPr>
          <p:cNvPr id="6" name="TextBox 5">
            <a:extLst>
              <a:ext uri="{FF2B5EF4-FFF2-40B4-BE49-F238E27FC236}">
                <a16:creationId xmlns:a16="http://schemas.microsoft.com/office/drawing/2014/main" id="{B6E3593A-7B17-E7FF-E5C2-883D4FBD9AAF}"/>
              </a:ext>
            </a:extLst>
          </p:cNvPr>
          <p:cNvSpPr txBox="1"/>
          <p:nvPr/>
        </p:nvSpPr>
        <p:spPr>
          <a:xfrm>
            <a:off x="0" y="1333836"/>
            <a:ext cx="6219172" cy="5478423"/>
          </a:xfrm>
          <a:prstGeom prst="rect">
            <a:avLst/>
          </a:prstGeom>
          <a:noFill/>
        </p:spPr>
        <p:txBody>
          <a:bodyPr wrap="square">
            <a:spAutoFit/>
          </a:bodyPr>
          <a:lstStyle/>
          <a:p>
            <a:r>
              <a:rPr lang="en-US" sz="1400" b="1" dirty="0"/>
              <a:t>Key Benefits of 3NF:</a:t>
            </a:r>
          </a:p>
          <a:p>
            <a:pPr>
              <a:buFont typeface="+mj-lt"/>
              <a:buAutoNum type="arabicPeriod"/>
            </a:pPr>
            <a:r>
              <a:rPr lang="en-US" sz="1400" b="1" dirty="0"/>
              <a:t>Minimizes Data Redundancy</a:t>
            </a:r>
            <a:r>
              <a:rPr lang="en-US" sz="1400" dirty="0"/>
              <a:t>: Reduces repetition by removing unnecessary duplicate data.</a:t>
            </a:r>
          </a:p>
          <a:p>
            <a:pPr>
              <a:buFont typeface="+mj-lt"/>
              <a:buAutoNum type="arabicPeriod"/>
            </a:pPr>
            <a:r>
              <a:rPr lang="en-US" sz="1400" b="1" dirty="0"/>
              <a:t>Improves Data Integrity</a:t>
            </a:r>
            <a:r>
              <a:rPr lang="en-US" sz="1400" dirty="0"/>
              <a:t>: Ensures consistency by eliminating anomalies (update, insertion, deletion).</a:t>
            </a:r>
          </a:p>
          <a:p>
            <a:pPr>
              <a:buFont typeface="+mj-lt"/>
              <a:buAutoNum type="arabicPeriod"/>
            </a:pPr>
            <a:r>
              <a:rPr lang="en-US" sz="1400" b="1" dirty="0"/>
              <a:t>Prevents Anomalies</a:t>
            </a:r>
            <a:r>
              <a:rPr lang="en-US" sz="1400" dirty="0"/>
              <a:t>: Eliminates issues related to inconsistent or redundant data entries.</a:t>
            </a:r>
          </a:p>
          <a:p>
            <a:pPr>
              <a:buFont typeface="+mj-lt"/>
              <a:buAutoNum type="arabicPeriod"/>
            </a:pPr>
            <a:r>
              <a:rPr lang="en-US" sz="1400" b="1" dirty="0"/>
              <a:t>Easier Maintenance &amp; Scalability</a:t>
            </a:r>
            <a:r>
              <a:rPr lang="en-US" sz="1400" dirty="0"/>
              <a:t>: A well-organized schema makes future updates and scaling more manageable.</a:t>
            </a:r>
          </a:p>
          <a:p>
            <a:pPr>
              <a:buFont typeface="+mj-lt"/>
              <a:buAutoNum type="arabicPeriod"/>
            </a:pPr>
            <a:endParaRPr lang="en-US" sz="1400" dirty="0"/>
          </a:p>
          <a:p>
            <a:r>
              <a:rPr lang="en-US" sz="1400" b="1" dirty="0"/>
              <a:t>Potential Drawbacks:</a:t>
            </a:r>
          </a:p>
          <a:p>
            <a:pPr>
              <a:buFont typeface="+mj-lt"/>
              <a:buAutoNum type="arabicPeriod"/>
            </a:pPr>
            <a:r>
              <a:rPr lang="en-US" sz="1400" b="1" dirty="0"/>
              <a:t>Complex Queries</a:t>
            </a:r>
            <a:r>
              <a:rPr lang="en-US" sz="1400" dirty="0"/>
              <a:t>: More tables require more joins, potentially complicating queries and reducing performance.</a:t>
            </a:r>
          </a:p>
          <a:p>
            <a:pPr>
              <a:buFont typeface="+mj-lt"/>
              <a:buAutoNum type="arabicPeriod"/>
            </a:pPr>
            <a:r>
              <a:rPr lang="en-US" sz="1400" b="1" dirty="0"/>
              <a:t>Over-Normalization</a:t>
            </a:r>
            <a:r>
              <a:rPr lang="en-US" sz="1400" dirty="0"/>
              <a:t>: Excessive decomposition may lead to overly complex schema and unnecessary complexity.</a:t>
            </a:r>
          </a:p>
          <a:p>
            <a:pPr>
              <a:buFont typeface="+mj-lt"/>
              <a:buAutoNum type="arabicPeriod"/>
            </a:pPr>
            <a:r>
              <a:rPr lang="en-US" sz="1400" b="1" dirty="0"/>
              <a:t>Performance Trade-offs</a:t>
            </a:r>
            <a:r>
              <a:rPr lang="en-US" sz="1400" dirty="0"/>
              <a:t>: Slower read operations due to multiple joins in large datasets.</a:t>
            </a:r>
          </a:p>
          <a:p>
            <a:pPr>
              <a:buFont typeface="+mj-lt"/>
              <a:buAutoNum type="arabicPeriod"/>
            </a:pPr>
            <a:r>
              <a:rPr lang="en-US" sz="1400" b="1" dirty="0"/>
              <a:t>Increased Development Effort</a:t>
            </a:r>
            <a:r>
              <a:rPr lang="en-US" sz="1400" dirty="0"/>
              <a:t>: Requires more effort to design and manage the schema.</a:t>
            </a:r>
          </a:p>
          <a:p>
            <a:pPr>
              <a:buFont typeface="+mj-lt"/>
              <a:buAutoNum type="arabicPeriod"/>
            </a:pPr>
            <a:endParaRPr lang="en-US" sz="1400" dirty="0"/>
          </a:p>
          <a:p>
            <a:r>
              <a:rPr lang="en-US" sz="1400" b="1" dirty="0"/>
              <a:t>When to Use 3NF:</a:t>
            </a:r>
          </a:p>
          <a:p>
            <a:pPr>
              <a:buFont typeface="Arial" panose="020B0604020202020204" pitchFamily="34" charset="0"/>
              <a:buChar char="•"/>
            </a:pPr>
            <a:r>
              <a:rPr lang="en-US" sz="1400" dirty="0"/>
              <a:t>Ideal for transactional systems where data consistency, integrity, and reducing redundancy are priorities.</a:t>
            </a:r>
          </a:p>
          <a:p>
            <a:pPr>
              <a:buFont typeface="Arial" panose="020B0604020202020204" pitchFamily="34" charset="0"/>
              <a:buChar char="•"/>
            </a:pPr>
            <a:r>
              <a:rPr lang="en-US" sz="1400" dirty="0"/>
              <a:t>Not always the best for read-heavy applications that prioritize performance over structure.</a:t>
            </a:r>
          </a:p>
        </p:txBody>
      </p:sp>
      <p:pic>
        <p:nvPicPr>
          <p:cNvPr id="2050" name="Picture 2" descr="MySQL database normalization 3NF - Database Administrators Stack Exchange">
            <a:extLst>
              <a:ext uri="{FF2B5EF4-FFF2-40B4-BE49-F238E27FC236}">
                <a16:creationId xmlns:a16="http://schemas.microsoft.com/office/drawing/2014/main" id="{E5C62079-1DF9-63DF-DF21-2DC5DD663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105" y="1910219"/>
            <a:ext cx="4601852" cy="3591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749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EB3429-703B-2E23-BBF7-AF9456730073}"/>
              </a:ext>
            </a:extLst>
          </p:cNvPr>
          <p:cNvPicPr>
            <a:picLocks noChangeAspect="1"/>
          </p:cNvPicPr>
          <p:nvPr/>
        </p:nvPicPr>
        <p:blipFill>
          <a:blip r:embed="rId2"/>
          <a:stretch>
            <a:fillRect/>
          </a:stretch>
        </p:blipFill>
        <p:spPr>
          <a:xfrm>
            <a:off x="1184909" y="1286932"/>
            <a:ext cx="2439664" cy="4928616"/>
          </a:xfrm>
          <a:prstGeom prst="rect">
            <a:avLst/>
          </a:prstGeom>
        </p:spPr>
      </p:pic>
      <p:grpSp>
        <p:nvGrpSpPr>
          <p:cNvPr id="16" name="Group 15">
            <a:extLst>
              <a:ext uri="{FF2B5EF4-FFF2-40B4-BE49-F238E27FC236}">
                <a16:creationId xmlns:a16="http://schemas.microsoft.com/office/drawing/2014/main" id="{22560A79-88EE-73B7-EDE7-8CCADB8FDAF2}"/>
              </a:ext>
            </a:extLst>
          </p:cNvPr>
          <p:cNvGrpSpPr/>
          <p:nvPr/>
        </p:nvGrpSpPr>
        <p:grpSpPr>
          <a:xfrm>
            <a:off x="8343941" y="2766516"/>
            <a:ext cx="2880360" cy="1324965"/>
            <a:chOff x="4655820" y="2766516"/>
            <a:chExt cx="2880360" cy="1324965"/>
          </a:xfrm>
        </p:grpSpPr>
        <p:pic>
          <p:nvPicPr>
            <p:cNvPr id="8" name="Picture 7" descr="A blue and white logo&#10;&#10;Description automatically generated">
              <a:extLst>
                <a:ext uri="{FF2B5EF4-FFF2-40B4-BE49-F238E27FC236}">
                  <a16:creationId xmlns:a16="http://schemas.microsoft.com/office/drawing/2014/main" id="{E31E1E09-89E1-6587-A6CE-411A9C10A77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5820" y="2766516"/>
              <a:ext cx="2880360" cy="1324965"/>
            </a:xfrm>
            <a:prstGeom prst="rect">
              <a:avLst/>
            </a:prstGeom>
          </p:spPr>
        </p:pic>
        <p:sp>
          <p:nvSpPr>
            <p:cNvPr id="14" name="TextBox 13">
              <a:extLst>
                <a:ext uri="{FF2B5EF4-FFF2-40B4-BE49-F238E27FC236}">
                  <a16:creationId xmlns:a16="http://schemas.microsoft.com/office/drawing/2014/main" id="{35FEACB0-F713-BE21-CB46-86301B937445}"/>
                </a:ext>
              </a:extLst>
            </p:cNvPr>
            <p:cNvSpPr txBox="1"/>
            <p:nvPr/>
          </p:nvSpPr>
          <p:spPr>
            <a:xfrm>
              <a:off x="5604961" y="2766516"/>
              <a:ext cx="1835064" cy="523220"/>
            </a:xfrm>
            <a:prstGeom prst="rect">
              <a:avLst/>
            </a:prstGeom>
            <a:noFill/>
          </p:spPr>
          <p:txBody>
            <a:bodyPr wrap="square" rtlCol="0">
              <a:spAutoFit/>
            </a:bodyPr>
            <a:lstStyle/>
            <a:p>
              <a:pPr algn="ctr"/>
              <a:r>
                <a:rPr lang="en-US" sz="2800" dirty="0"/>
                <a:t>pg</a:t>
              </a:r>
              <a:r>
                <a:rPr lang="en-US" sz="2800" dirty="0">
                  <a:solidFill>
                    <a:srgbClr val="316192"/>
                  </a:solidFill>
                </a:rPr>
                <a:t>Admin</a:t>
              </a:r>
            </a:p>
          </p:txBody>
        </p:sp>
      </p:grpSp>
      <p:pic>
        <p:nvPicPr>
          <p:cNvPr id="6" name="Picture 5">
            <a:extLst>
              <a:ext uri="{FF2B5EF4-FFF2-40B4-BE49-F238E27FC236}">
                <a16:creationId xmlns:a16="http://schemas.microsoft.com/office/drawing/2014/main" id="{75E90B87-7CD8-16BC-63AF-B9EC2A1DBA92}"/>
              </a:ext>
            </a:extLst>
          </p:cNvPr>
          <p:cNvPicPr>
            <a:picLocks noChangeAspect="1"/>
          </p:cNvPicPr>
          <p:nvPr/>
        </p:nvPicPr>
        <p:blipFill>
          <a:blip r:embed="rId5"/>
          <a:stretch>
            <a:fillRect/>
          </a:stretch>
        </p:blipFill>
        <p:spPr>
          <a:xfrm>
            <a:off x="5030406" y="1286932"/>
            <a:ext cx="2131187" cy="4927601"/>
          </a:xfrm>
          <a:prstGeom prst="rect">
            <a:avLst/>
          </a:prstGeom>
        </p:spPr>
      </p:pic>
      <p:sp>
        <p:nvSpPr>
          <p:cNvPr id="21" name="TextBox 20">
            <a:extLst>
              <a:ext uri="{FF2B5EF4-FFF2-40B4-BE49-F238E27FC236}">
                <a16:creationId xmlns:a16="http://schemas.microsoft.com/office/drawing/2014/main" id="{820AC007-3F42-048B-C7AD-D77B42F873E6}"/>
              </a:ext>
            </a:extLst>
          </p:cNvPr>
          <p:cNvSpPr txBox="1"/>
          <p:nvPr/>
        </p:nvSpPr>
        <p:spPr>
          <a:xfrm>
            <a:off x="1261624" y="595867"/>
            <a:ext cx="2286234" cy="369332"/>
          </a:xfrm>
          <a:prstGeom prst="rect">
            <a:avLst/>
          </a:prstGeom>
          <a:noFill/>
        </p:spPr>
        <p:txBody>
          <a:bodyPr wrap="square" rtlCol="0">
            <a:spAutoFit/>
          </a:bodyPr>
          <a:lstStyle/>
          <a:p>
            <a:r>
              <a:rPr lang="en-US" dirty="0"/>
              <a:t>ERB Output Diagram</a:t>
            </a:r>
          </a:p>
        </p:txBody>
      </p:sp>
      <p:sp>
        <p:nvSpPr>
          <p:cNvPr id="22" name="TextBox 21">
            <a:extLst>
              <a:ext uri="{FF2B5EF4-FFF2-40B4-BE49-F238E27FC236}">
                <a16:creationId xmlns:a16="http://schemas.microsoft.com/office/drawing/2014/main" id="{FC48085E-04CF-0F8B-380C-2C1F3C8D0075}"/>
              </a:ext>
            </a:extLst>
          </p:cNvPr>
          <p:cNvSpPr txBox="1"/>
          <p:nvPr/>
        </p:nvSpPr>
        <p:spPr>
          <a:xfrm>
            <a:off x="4836536" y="595867"/>
            <a:ext cx="2681732" cy="369332"/>
          </a:xfrm>
          <a:prstGeom prst="rect">
            <a:avLst/>
          </a:prstGeom>
          <a:noFill/>
        </p:spPr>
        <p:txBody>
          <a:bodyPr wrap="square" rtlCol="0">
            <a:spAutoFit/>
          </a:bodyPr>
          <a:lstStyle/>
          <a:p>
            <a:r>
              <a:rPr lang="en-US" dirty="0"/>
              <a:t>ERD SQL Table Creation</a:t>
            </a:r>
          </a:p>
        </p:txBody>
      </p:sp>
      <p:sp>
        <p:nvSpPr>
          <p:cNvPr id="23" name="TextBox 22">
            <a:extLst>
              <a:ext uri="{FF2B5EF4-FFF2-40B4-BE49-F238E27FC236}">
                <a16:creationId xmlns:a16="http://schemas.microsoft.com/office/drawing/2014/main" id="{2B5BA651-A35D-A913-F212-6D7609E509B0}"/>
              </a:ext>
            </a:extLst>
          </p:cNvPr>
          <p:cNvSpPr txBox="1"/>
          <p:nvPr/>
        </p:nvSpPr>
        <p:spPr>
          <a:xfrm>
            <a:off x="8711670" y="595867"/>
            <a:ext cx="2681732" cy="369332"/>
          </a:xfrm>
          <a:prstGeom prst="rect">
            <a:avLst/>
          </a:prstGeom>
          <a:noFill/>
        </p:spPr>
        <p:txBody>
          <a:bodyPr wrap="square" rtlCol="0">
            <a:spAutoFit/>
          </a:bodyPr>
          <a:lstStyle/>
          <a:p>
            <a:r>
              <a:rPr lang="en-US" dirty="0"/>
              <a:t>Database Tool Used</a:t>
            </a:r>
          </a:p>
        </p:txBody>
      </p:sp>
    </p:spTree>
    <p:extLst>
      <p:ext uri="{BB962C8B-B14F-4D97-AF65-F5344CB8AC3E}">
        <p14:creationId xmlns:p14="http://schemas.microsoft.com/office/powerpoint/2010/main" val="419572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11C7-F400-326E-2C3F-8EB0957C7297}"/>
              </a:ext>
            </a:extLst>
          </p:cNvPr>
          <p:cNvSpPr>
            <a:spLocks noGrp="1"/>
          </p:cNvSpPr>
          <p:nvPr>
            <p:ph type="title"/>
          </p:nvPr>
        </p:nvSpPr>
        <p:spPr/>
        <p:txBody>
          <a:bodyPr/>
          <a:lstStyle/>
          <a:p>
            <a:r>
              <a:rPr lang="en-US"/>
              <a:t>Reading in the Data &amp; Data Transformations </a:t>
            </a:r>
            <a:endParaRPr lang="en-US" dirty="0"/>
          </a:p>
        </p:txBody>
      </p:sp>
      <p:pic>
        <p:nvPicPr>
          <p:cNvPr id="5" name="Content Placeholder 4">
            <a:extLst>
              <a:ext uri="{FF2B5EF4-FFF2-40B4-BE49-F238E27FC236}">
                <a16:creationId xmlns:a16="http://schemas.microsoft.com/office/drawing/2014/main" id="{75B2C726-26A0-E3A4-9AF1-66860A6F9EF8}"/>
              </a:ext>
            </a:extLst>
          </p:cNvPr>
          <p:cNvPicPr>
            <a:picLocks noGrp="1" noChangeAspect="1"/>
          </p:cNvPicPr>
          <p:nvPr>
            <p:ph idx="1"/>
          </p:nvPr>
        </p:nvPicPr>
        <p:blipFill>
          <a:blip r:embed="rId2"/>
          <a:stretch>
            <a:fillRect/>
          </a:stretch>
        </p:blipFill>
        <p:spPr>
          <a:xfrm>
            <a:off x="6470111" y="2519691"/>
            <a:ext cx="4974637" cy="955436"/>
          </a:xfrm>
          <a:prstGeom prst="rect">
            <a:avLst/>
          </a:prstGeom>
          <a:ln w="889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2E7032CF-3E89-BCAC-0171-AB0BA55F8E89}"/>
              </a:ext>
            </a:extLst>
          </p:cNvPr>
          <p:cNvSpPr txBox="1"/>
          <p:nvPr/>
        </p:nvSpPr>
        <p:spPr>
          <a:xfrm>
            <a:off x="747252" y="1690688"/>
            <a:ext cx="506558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We read in the data using pandas and then converted it into a </a:t>
            </a:r>
            <a:r>
              <a:rPr lang="en-US" dirty="0" err="1"/>
              <a:t>DataFrame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then did several transformations. For example:</a:t>
            </a:r>
          </a:p>
          <a:p>
            <a:pPr marL="742950" lvl="1" indent="-285750">
              <a:buFont typeface="Arial" panose="020B0604020202020204" pitchFamily="34" charset="0"/>
              <a:buChar char="•"/>
            </a:pPr>
            <a:r>
              <a:rPr lang="en-US" dirty="0"/>
              <a:t>We split columns</a:t>
            </a:r>
          </a:p>
          <a:p>
            <a:pPr marL="742950" lvl="1" indent="-285750">
              <a:buFont typeface="Arial" panose="020B0604020202020204" pitchFamily="34" charset="0"/>
              <a:buChar char="•"/>
            </a:pPr>
            <a:r>
              <a:rPr lang="en-US" dirty="0"/>
              <a:t>Moved columns around</a:t>
            </a:r>
          </a:p>
          <a:p>
            <a:pPr marL="742950" lvl="1" indent="-285750">
              <a:buFont typeface="Arial" panose="020B0604020202020204" pitchFamily="34" charset="0"/>
              <a:buChar char="•"/>
            </a:pPr>
            <a:r>
              <a:rPr lang="en-US" dirty="0"/>
              <a:t>Created if statements based on the data</a:t>
            </a:r>
          </a:p>
          <a:p>
            <a:pPr marL="742950" lvl="1" indent="-285750">
              <a:buFont typeface="Arial" panose="020B0604020202020204" pitchFamily="34" charset="0"/>
              <a:buChar char="•"/>
            </a:pPr>
            <a:r>
              <a:rPr lang="en-US" dirty="0"/>
              <a:t>We performed calculations on the data and put the results in a different column</a:t>
            </a:r>
          </a:p>
          <a:p>
            <a:pPr marL="742950" lvl="1" indent="-285750">
              <a:buFont typeface="Arial" panose="020B0604020202020204" pitchFamily="34" charset="0"/>
              <a:buChar char="•"/>
            </a:pPr>
            <a:r>
              <a:rPr lang="en-US" dirty="0"/>
              <a:t>Lastly, we filtered the entire table based on a specific column</a:t>
            </a:r>
          </a:p>
        </p:txBody>
      </p:sp>
    </p:spTree>
    <p:extLst>
      <p:ext uri="{BB962C8B-B14F-4D97-AF65-F5344CB8AC3E}">
        <p14:creationId xmlns:p14="http://schemas.microsoft.com/office/powerpoint/2010/main" val="2979298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2" name="Oval 21">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2" name="Straight Connector 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0C55873-1AA4-ABB7-21C4-D51D9B0587C0}"/>
              </a:ext>
            </a:extLst>
          </p:cNvPr>
          <p:cNvSpPr>
            <a:spLocks noGrp="1"/>
          </p:cNvSpPr>
          <p:nvPr>
            <p:ph type="title"/>
          </p:nvPr>
        </p:nvSpPr>
        <p:spPr>
          <a:xfrm>
            <a:off x="630935" y="4018137"/>
            <a:ext cx="5071221" cy="2129586"/>
          </a:xfrm>
          <a:noFill/>
        </p:spPr>
        <p:txBody>
          <a:bodyPr anchor="t">
            <a:normAutofit/>
          </a:bodyPr>
          <a:lstStyle/>
          <a:p>
            <a:r>
              <a:rPr lang="en-US" sz="4800" dirty="0">
                <a:solidFill>
                  <a:schemeClr val="bg1"/>
                </a:solidFill>
              </a:rPr>
              <a:t>Splitting the Columns</a:t>
            </a:r>
          </a:p>
        </p:txBody>
      </p:sp>
      <p:pic>
        <p:nvPicPr>
          <p:cNvPr id="5" name="Content Placeholder 4">
            <a:extLst>
              <a:ext uri="{FF2B5EF4-FFF2-40B4-BE49-F238E27FC236}">
                <a16:creationId xmlns:a16="http://schemas.microsoft.com/office/drawing/2014/main" id="{C1877A80-2A16-0DE6-9037-FDA8627EB834}"/>
              </a:ext>
            </a:extLst>
          </p:cNvPr>
          <p:cNvPicPr>
            <a:picLocks noChangeAspect="1"/>
          </p:cNvPicPr>
          <p:nvPr/>
        </p:nvPicPr>
        <p:blipFill>
          <a:blip r:embed="rId2"/>
          <a:srcRect l="9289"/>
          <a:stretch/>
        </p:blipFill>
        <p:spPr>
          <a:xfrm>
            <a:off x="631359" y="621750"/>
            <a:ext cx="10843065" cy="3257306"/>
          </a:xfrm>
          <a:prstGeom prst="rect">
            <a:avLst/>
          </a:prstGeom>
        </p:spPr>
      </p:pic>
      <p:grpSp>
        <p:nvGrpSpPr>
          <p:cNvPr id="45" name="Group 44">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6" name="Straight Connector 45">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Oval 50">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F5C5CCD-2585-BB7D-0536-BCFC25F84941}"/>
              </a:ext>
            </a:extLst>
          </p:cNvPr>
          <p:cNvSpPr>
            <a:spLocks noGrp="1"/>
          </p:cNvSpPr>
          <p:nvPr>
            <p:ph idx="1"/>
          </p:nvPr>
        </p:nvSpPr>
        <p:spPr>
          <a:xfrm>
            <a:off x="5925304" y="4018143"/>
            <a:ext cx="5549111" cy="2129599"/>
          </a:xfrm>
          <a:noFill/>
        </p:spPr>
        <p:txBody>
          <a:bodyPr anchor="t">
            <a:normAutofit/>
          </a:bodyPr>
          <a:lstStyle/>
          <a:p>
            <a:r>
              <a:rPr lang="en-US" sz="1800" dirty="0">
                <a:solidFill>
                  <a:schemeClr val="bg1"/>
                </a:solidFill>
              </a:rPr>
              <a:t>We  split the Industry column into 2 columns. </a:t>
            </a:r>
          </a:p>
          <a:p>
            <a:r>
              <a:rPr lang="en-US" sz="1800" dirty="0">
                <a:solidFill>
                  <a:schemeClr val="bg1"/>
                </a:solidFill>
              </a:rPr>
              <a:t>As you can see, we broke it down into “Main” and “Sub” industry whenever there was a sub industry </a:t>
            </a:r>
          </a:p>
          <a:p>
            <a:r>
              <a:rPr lang="en-US" sz="1800" dirty="0">
                <a:solidFill>
                  <a:schemeClr val="bg1"/>
                </a:solidFill>
              </a:rPr>
              <a:t>Also, when the columns were split, they were at the end of the table, so we also moved the 2 columns to be next to Industry</a:t>
            </a:r>
          </a:p>
        </p:txBody>
      </p:sp>
    </p:spTree>
    <p:extLst>
      <p:ext uri="{BB962C8B-B14F-4D97-AF65-F5344CB8AC3E}">
        <p14:creationId xmlns:p14="http://schemas.microsoft.com/office/powerpoint/2010/main" val="1193395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6DEA7-3DE2-EF4B-CC50-E0542F642B2C}"/>
              </a:ext>
            </a:extLst>
          </p:cNvPr>
          <p:cNvSpPr>
            <a:spLocks noGrp="1"/>
          </p:cNvSpPr>
          <p:nvPr>
            <p:ph type="title"/>
          </p:nvPr>
        </p:nvSpPr>
        <p:spPr/>
        <p:txBody>
          <a:bodyPr/>
          <a:lstStyle/>
          <a:p>
            <a:r>
              <a:rPr lang="en-US" dirty="0"/>
              <a:t>Creating If Statements</a:t>
            </a:r>
          </a:p>
        </p:txBody>
      </p:sp>
      <p:pic>
        <p:nvPicPr>
          <p:cNvPr id="5" name="Content Placeholder 4">
            <a:extLst>
              <a:ext uri="{FF2B5EF4-FFF2-40B4-BE49-F238E27FC236}">
                <a16:creationId xmlns:a16="http://schemas.microsoft.com/office/drawing/2014/main" id="{FED99C6F-1B14-61E0-9892-20EED1CEF48A}"/>
              </a:ext>
            </a:extLst>
          </p:cNvPr>
          <p:cNvPicPr>
            <a:picLocks noGrp="1" noChangeAspect="1"/>
          </p:cNvPicPr>
          <p:nvPr>
            <p:ph idx="1"/>
          </p:nvPr>
        </p:nvPicPr>
        <p:blipFill>
          <a:blip r:embed="rId2"/>
          <a:stretch>
            <a:fillRect/>
          </a:stretch>
        </p:blipFill>
        <p:spPr>
          <a:xfrm>
            <a:off x="6284590" y="1461955"/>
            <a:ext cx="5410669" cy="838273"/>
          </a:xfrm>
        </p:spPr>
      </p:pic>
      <p:pic>
        <p:nvPicPr>
          <p:cNvPr id="7" name="Picture 6">
            <a:extLst>
              <a:ext uri="{FF2B5EF4-FFF2-40B4-BE49-F238E27FC236}">
                <a16:creationId xmlns:a16="http://schemas.microsoft.com/office/drawing/2014/main" id="{610214DE-D91A-8FA7-FF22-19B2D0A85828}"/>
              </a:ext>
            </a:extLst>
          </p:cNvPr>
          <p:cNvPicPr>
            <a:picLocks noChangeAspect="1"/>
          </p:cNvPicPr>
          <p:nvPr/>
        </p:nvPicPr>
        <p:blipFill>
          <a:blip r:embed="rId3"/>
          <a:srcRect l="4411" t="23319" r="31145"/>
          <a:stretch/>
        </p:blipFill>
        <p:spPr>
          <a:xfrm>
            <a:off x="5084466" y="3275764"/>
            <a:ext cx="6983604" cy="2892586"/>
          </a:xfrm>
          <a:prstGeom prst="rect">
            <a:avLst/>
          </a:prstGeom>
        </p:spPr>
      </p:pic>
      <p:sp>
        <p:nvSpPr>
          <p:cNvPr id="9" name="TextBox 8">
            <a:extLst>
              <a:ext uri="{FF2B5EF4-FFF2-40B4-BE49-F238E27FC236}">
                <a16:creationId xmlns:a16="http://schemas.microsoft.com/office/drawing/2014/main" id="{1D777A0D-9814-146C-8715-F0E8512EB46D}"/>
              </a:ext>
            </a:extLst>
          </p:cNvPr>
          <p:cNvSpPr txBox="1"/>
          <p:nvPr/>
        </p:nvSpPr>
        <p:spPr>
          <a:xfrm>
            <a:off x="698090" y="1986116"/>
            <a:ext cx="389357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We used the if statement to create a column that shows whether there was a growth or decline for the past 3 years in sales as you can see in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 number was positive, it would say growth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 number was negative, it would say decline</a:t>
            </a:r>
          </a:p>
        </p:txBody>
      </p:sp>
    </p:spTree>
    <p:extLst>
      <p:ext uri="{BB962C8B-B14F-4D97-AF65-F5344CB8AC3E}">
        <p14:creationId xmlns:p14="http://schemas.microsoft.com/office/powerpoint/2010/main" val="55436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5C51-2603-75A5-5C9E-712FC3D2C867}"/>
              </a:ext>
            </a:extLst>
          </p:cNvPr>
          <p:cNvSpPr>
            <a:spLocks noGrp="1"/>
          </p:cNvSpPr>
          <p:nvPr>
            <p:ph type="title"/>
          </p:nvPr>
        </p:nvSpPr>
        <p:spPr/>
        <p:txBody>
          <a:bodyPr/>
          <a:lstStyle/>
          <a:p>
            <a:r>
              <a:rPr lang="en-US" dirty="0"/>
              <a:t>Performed Calculations</a:t>
            </a:r>
          </a:p>
        </p:txBody>
      </p:sp>
      <p:pic>
        <p:nvPicPr>
          <p:cNvPr id="5" name="Content Placeholder 4">
            <a:extLst>
              <a:ext uri="{FF2B5EF4-FFF2-40B4-BE49-F238E27FC236}">
                <a16:creationId xmlns:a16="http://schemas.microsoft.com/office/drawing/2014/main" id="{0579EA93-5B77-3054-46DD-2F5A153E02CE}"/>
              </a:ext>
            </a:extLst>
          </p:cNvPr>
          <p:cNvPicPr>
            <a:picLocks noGrp="1" noChangeAspect="1"/>
          </p:cNvPicPr>
          <p:nvPr>
            <p:ph idx="1"/>
          </p:nvPr>
        </p:nvPicPr>
        <p:blipFill>
          <a:blip r:embed="rId2"/>
          <a:stretch>
            <a:fillRect/>
          </a:stretch>
        </p:blipFill>
        <p:spPr>
          <a:xfrm>
            <a:off x="408398" y="1596700"/>
            <a:ext cx="10249788" cy="54868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809AF594-E544-66B4-6CD6-62048AFB8F1C}"/>
              </a:ext>
            </a:extLst>
          </p:cNvPr>
          <p:cNvPicPr>
            <a:picLocks noChangeAspect="1"/>
          </p:cNvPicPr>
          <p:nvPr/>
        </p:nvPicPr>
        <p:blipFill>
          <a:blip r:embed="rId3"/>
          <a:srcRect l="56014"/>
          <a:stretch/>
        </p:blipFill>
        <p:spPr>
          <a:xfrm>
            <a:off x="502417" y="2472158"/>
            <a:ext cx="4213479" cy="35817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TextBox 7">
            <a:extLst>
              <a:ext uri="{FF2B5EF4-FFF2-40B4-BE49-F238E27FC236}">
                <a16:creationId xmlns:a16="http://schemas.microsoft.com/office/drawing/2014/main" id="{F84C3C6C-148D-BA39-3703-48A3BE0AFCB6}"/>
              </a:ext>
            </a:extLst>
          </p:cNvPr>
          <p:cNvSpPr txBox="1"/>
          <p:nvPr/>
        </p:nvSpPr>
        <p:spPr>
          <a:xfrm>
            <a:off x="5345723" y="2713055"/>
            <a:ext cx="634386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We used a calculation to see what the difference was between last year’s net profit and the proceeding year’s net profit to determine whether it was a positive growth or if the company lost money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you can see here most were positive, but some were negative numbers, meaning the company did more poorly last year compared to the previous year</a:t>
            </a:r>
          </a:p>
        </p:txBody>
      </p:sp>
    </p:spTree>
    <p:extLst>
      <p:ext uri="{BB962C8B-B14F-4D97-AF65-F5344CB8AC3E}">
        <p14:creationId xmlns:p14="http://schemas.microsoft.com/office/powerpoint/2010/main" val="1823780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FF46-847C-ACFC-C60B-54B2CC1C133D}"/>
              </a:ext>
            </a:extLst>
          </p:cNvPr>
          <p:cNvSpPr>
            <a:spLocks noGrp="1"/>
          </p:cNvSpPr>
          <p:nvPr>
            <p:ph type="title"/>
          </p:nvPr>
        </p:nvSpPr>
        <p:spPr/>
        <p:txBody>
          <a:bodyPr/>
          <a:lstStyle/>
          <a:p>
            <a:r>
              <a:rPr lang="en-US" dirty="0"/>
              <a:t>Filtering the Table</a:t>
            </a:r>
          </a:p>
        </p:txBody>
      </p:sp>
      <p:pic>
        <p:nvPicPr>
          <p:cNvPr id="5" name="Content Placeholder 4">
            <a:extLst>
              <a:ext uri="{FF2B5EF4-FFF2-40B4-BE49-F238E27FC236}">
                <a16:creationId xmlns:a16="http://schemas.microsoft.com/office/drawing/2014/main" id="{CBB2A1B4-7A9B-34AC-A396-8BCA46EFB925}"/>
              </a:ext>
            </a:extLst>
          </p:cNvPr>
          <p:cNvPicPr>
            <a:picLocks noGrp="1" noChangeAspect="1"/>
          </p:cNvPicPr>
          <p:nvPr>
            <p:ph idx="1"/>
          </p:nvPr>
        </p:nvPicPr>
        <p:blipFill>
          <a:blip r:embed="rId2"/>
          <a:stretch>
            <a:fillRect/>
          </a:stretch>
        </p:blipFill>
        <p:spPr>
          <a:xfrm>
            <a:off x="665055" y="1527350"/>
            <a:ext cx="9294337" cy="598053"/>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aphicFrame>
        <p:nvGraphicFramePr>
          <p:cNvPr id="8" name="TextBox 5">
            <a:extLst>
              <a:ext uri="{FF2B5EF4-FFF2-40B4-BE49-F238E27FC236}">
                <a16:creationId xmlns:a16="http://schemas.microsoft.com/office/drawing/2014/main" id="{A3E7CD1E-2FCC-16EA-4BA1-FAD2C20F0868}"/>
              </a:ext>
            </a:extLst>
          </p:cNvPr>
          <p:cNvGraphicFramePr/>
          <p:nvPr/>
        </p:nvGraphicFramePr>
        <p:xfrm>
          <a:off x="482321" y="2703007"/>
          <a:ext cx="10611059" cy="175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1363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35DDE51-7C92-3EBA-DBBD-30241853735C}"/>
              </a:ext>
            </a:extLst>
          </p:cNvPr>
          <p:cNvGrpSpPr/>
          <p:nvPr/>
        </p:nvGrpSpPr>
        <p:grpSpPr>
          <a:xfrm>
            <a:off x="595760" y="3175048"/>
            <a:ext cx="1096418" cy="849224"/>
            <a:chOff x="219594" y="2714625"/>
            <a:chExt cx="1096418" cy="849224"/>
          </a:xfrm>
        </p:grpSpPr>
        <p:sp>
          <p:nvSpPr>
            <p:cNvPr id="8" name="Rectangle 7">
              <a:extLst>
                <a:ext uri="{FF2B5EF4-FFF2-40B4-BE49-F238E27FC236}">
                  <a16:creationId xmlns:a16="http://schemas.microsoft.com/office/drawing/2014/main" id="{035E6E9A-B6E3-BE69-EACC-882B2611EFFB}"/>
                </a:ext>
              </a:extLst>
            </p:cNvPr>
            <p:cNvSpPr/>
            <p:nvPr/>
          </p:nvSpPr>
          <p:spPr>
            <a:xfrm>
              <a:off x="219594" y="3056545"/>
              <a:ext cx="989557" cy="507304"/>
            </a:xfrm>
            <a:prstGeom prst="rect">
              <a:avLst/>
            </a:prstGeom>
            <a:solidFill>
              <a:srgbClr val="7BBA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P2</a:t>
              </a:r>
            </a:p>
          </p:txBody>
        </p:sp>
        <p:pic>
          <p:nvPicPr>
            <p:cNvPr id="7" name="Picture 6" descr="A green and white x on a white sheet of paper&#10;&#10;Description automatically generated">
              <a:extLst>
                <a:ext uri="{FF2B5EF4-FFF2-40B4-BE49-F238E27FC236}">
                  <a16:creationId xmlns:a16="http://schemas.microsoft.com/office/drawing/2014/main" id="{77913E59-8770-9528-FD40-601CC81E83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1637" y="2714625"/>
              <a:ext cx="714375" cy="714375"/>
            </a:xfrm>
            <a:prstGeom prst="rect">
              <a:avLst/>
            </a:prstGeom>
          </p:spPr>
        </p:pic>
      </p:grpSp>
      <p:grpSp>
        <p:nvGrpSpPr>
          <p:cNvPr id="11" name="Group 10">
            <a:extLst>
              <a:ext uri="{FF2B5EF4-FFF2-40B4-BE49-F238E27FC236}">
                <a16:creationId xmlns:a16="http://schemas.microsoft.com/office/drawing/2014/main" id="{5DD03ECE-6872-BC47-9B7B-F5501006CD16}"/>
              </a:ext>
            </a:extLst>
          </p:cNvPr>
          <p:cNvGrpSpPr/>
          <p:nvPr/>
        </p:nvGrpSpPr>
        <p:grpSpPr>
          <a:xfrm>
            <a:off x="591975" y="1906202"/>
            <a:ext cx="1096418" cy="849224"/>
            <a:chOff x="219594" y="1611749"/>
            <a:chExt cx="1096418" cy="849224"/>
          </a:xfrm>
        </p:grpSpPr>
        <p:sp>
          <p:nvSpPr>
            <p:cNvPr id="9" name="Rectangle 8">
              <a:extLst>
                <a:ext uri="{FF2B5EF4-FFF2-40B4-BE49-F238E27FC236}">
                  <a16:creationId xmlns:a16="http://schemas.microsoft.com/office/drawing/2014/main" id="{B27D45E1-188F-BB8E-6A38-E64BFB73FB1D}"/>
                </a:ext>
              </a:extLst>
            </p:cNvPr>
            <p:cNvSpPr/>
            <p:nvPr/>
          </p:nvSpPr>
          <p:spPr>
            <a:xfrm>
              <a:off x="219594" y="1953669"/>
              <a:ext cx="989557" cy="507304"/>
            </a:xfrm>
            <a:prstGeom prst="rect">
              <a:avLst/>
            </a:prstGeom>
            <a:solidFill>
              <a:srgbClr val="7BBA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P1</a:t>
              </a:r>
            </a:p>
          </p:txBody>
        </p:sp>
        <p:pic>
          <p:nvPicPr>
            <p:cNvPr id="10" name="Picture 9" descr="A green and white x on a white sheet of paper&#10;&#10;Description automatically generated">
              <a:extLst>
                <a:ext uri="{FF2B5EF4-FFF2-40B4-BE49-F238E27FC236}">
                  <a16:creationId xmlns:a16="http://schemas.microsoft.com/office/drawing/2014/main" id="{F48B6542-6814-A808-79C6-03C342E3C4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1637" y="1611749"/>
              <a:ext cx="714375" cy="714375"/>
            </a:xfrm>
            <a:prstGeom prst="rect">
              <a:avLst/>
            </a:prstGeom>
          </p:spPr>
        </p:pic>
      </p:grpSp>
      <p:pic>
        <p:nvPicPr>
          <p:cNvPr id="16" name="Picture 15" descr="A blue and yellow snake logo&#10;&#10;Description automatically generated">
            <a:extLst>
              <a:ext uri="{FF2B5EF4-FFF2-40B4-BE49-F238E27FC236}">
                <a16:creationId xmlns:a16="http://schemas.microsoft.com/office/drawing/2014/main" id="{91F2A8F9-7FA6-D7C3-DAA6-4BB82C4F596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788208" y="2284494"/>
            <a:ext cx="1570850" cy="1008032"/>
          </a:xfrm>
          <a:prstGeom prst="rect">
            <a:avLst/>
          </a:prstGeom>
        </p:spPr>
      </p:pic>
      <p:sp>
        <p:nvSpPr>
          <p:cNvPr id="18" name="TextBox 17">
            <a:extLst>
              <a:ext uri="{FF2B5EF4-FFF2-40B4-BE49-F238E27FC236}">
                <a16:creationId xmlns:a16="http://schemas.microsoft.com/office/drawing/2014/main" id="{A9309B4F-267A-61E9-51AB-41F850159B49}"/>
              </a:ext>
            </a:extLst>
          </p:cNvPr>
          <p:cNvSpPr txBox="1"/>
          <p:nvPr/>
        </p:nvSpPr>
        <p:spPr>
          <a:xfrm>
            <a:off x="3118982" y="3107860"/>
            <a:ext cx="1039660" cy="369332"/>
          </a:xfrm>
          <a:prstGeom prst="rect">
            <a:avLst/>
          </a:prstGeom>
          <a:noFill/>
        </p:spPr>
        <p:txBody>
          <a:bodyPr wrap="square" rtlCol="0">
            <a:spAutoFit/>
          </a:bodyPr>
          <a:lstStyle/>
          <a:p>
            <a:r>
              <a:rPr lang="en-US" dirty="0"/>
              <a:t>Python</a:t>
            </a:r>
          </a:p>
        </p:txBody>
      </p:sp>
      <p:sp>
        <p:nvSpPr>
          <p:cNvPr id="19" name="Arrow: Right 18">
            <a:extLst>
              <a:ext uri="{FF2B5EF4-FFF2-40B4-BE49-F238E27FC236}">
                <a16:creationId xmlns:a16="http://schemas.microsoft.com/office/drawing/2014/main" id="{CBD88726-B9EF-D5AA-3FB5-A5B2EDD3C705}"/>
              </a:ext>
            </a:extLst>
          </p:cNvPr>
          <p:cNvSpPr/>
          <p:nvPr/>
        </p:nvSpPr>
        <p:spPr>
          <a:xfrm rot="987510">
            <a:off x="1866342" y="2416078"/>
            <a:ext cx="989557" cy="419622"/>
          </a:xfrm>
          <a:prstGeom prst="rightArrow">
            <a:avLst/>
          </a:prstGeom>
          <a:solidFill>
            <a:srgbClr val="7BBA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F955C87F-07BA-D8B9-2F15-9607E385B6E2}"/>
              </a:ext>
            </a:extLst>
          </p:cNvPr>
          <p:cNvSpPr/>
          <p:nvPr/>
        </p:nvSpPr>
        <p:spPr>
          <a:xfrm rot="20537458">
            <a:off x="1865399" y="3267381"/>
            <a:ext cx="989557" cy="419622"/>
          </a:xfrm>
          <a:prstGeom prst="rightArrow">
            <a:avLst/>
          </a:prstGeom>
          <a:solidFill>
            <a:srgbClr val="7BBA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038D80C-C8A5-99B8-F1D4-F76ABDD6DA6D}"/>
              </a:ext>
            </a:extLst>
          </p:cNvPr>
          <p:cNvSpPr/>
          <p:nvPr/>
        </p:nvSpPr>
        <p:spPr>
          <a:xfrm>
            <a:off x="4112483" y="2581183"/>
            <a:ext cx="989557" cy="419622"/>
          </a:xfrm>
          <a:prstGeom prst="rightArrow">
            <a:avLst/>
          </a:prstGeom>
          <a:solidFill>
            <a:srgbClr val="376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ta, database, office, stack icon - Download on Iconfinder">
            <a:extLst>
              <a:ext uri="{FF2B5EF4-FFF2-40B4-BE49-F238E27FC236}">
                <a16:creationId xmlns:a16="http://schemas.microsoft.com/office/drawing/2014/main" id="{6C947281-934F-E616-FA08-642FA6C791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199" y="2148019"/>
            <a:ext cx="1280981" cy="12809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390C27C-9A10-D375-C8EA-C9CCCB2B2DD2}"/>
              </a:ext>
            </a:extLst>
          </p:cNvPr>
          <p:cNvSpPr txBox="1"/>
          <p:nvPr/>
        </p:nvSpPr>
        <p:spPr>
          <a:xfrm>
            <a:off x="5313834" y="3107860"/>
            <a:ext cx="1090614" cy="369332"/>
          </a:xfrm>
          <a:prstGeom prst="rect">
            <a:avLst/>
          </a:prstGeom>
          <a:noFill/>
        </p:spPr>
        <p:txBody>
          <a:bodyPr wrap="square" rtlCol="0">
            <a:spAutoFit/>
          </a:bodyPr>
          <a:lstStyle/>
          <a:p>
            <a:r>
              <a:rPr lang="en-US" dirty="0"/>
              <a:t>pgAdmin</a:t>
            </a:r>
          </a:p>
        </p:txBody>
      </p:sp>
      <p:pic>
        <p:nvPicPr>
          <p:cNvPr id="23" name="Picture 22" descr="A blue and yellow snake logo&#10;&#10;Description automatically generated">
            <a:extLst>
              <a:ext uri="{FF2B5EF4-FFF2-40B4-BE49-F238E27FC236}">
                <a16:creationId xmlns:a16="http://schemas.microsoft.com/office/drawing/2014/main" id="{E35FAAC1-6D37-5DC7-8751-81FF6636770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584372" y="2236302"/>
            <a:ext cx="1570850" cy="1008032"/>
          </a:xfrm>
          <a:prstGeom prst="rect">
            <a:avLst/>
          </a:prstGeom>
        </p:spPr>
      </p:pic>
      <p:sp>
        <p:nvSpPr>
          <p:cNvPr id="24" name="TextBox 23">
            <a:extLst>
              <a:ext uri="{FF2B5EF4-FFF2-40B4-BE49-F238E27FC236}">
                <a16:creationId xmlns:a16="http://schemas.microsoft.com/office/drawing/2014/main" id="{2E085C15-54CF-C914-4F40-CF87F0771EB2}"/>
              </a:ext>
            </a:extLst>
          </p:cNvPr>
          <p:cNvSpPr txBox="1"/>
          <p:nvPr/>
        </p:nvSpPr>
        <p:spPr>
          <a:xfrm>
            <a:off x="7915146" y="3059668"/>
            <a:ext cx="1039660" cy="369332"/>
          </a:xfrm>
          <a:prstGeom prst="rect">
            <a:avLst/>
          </a:prstGeom>
          <a:noFill/>
        </p:spPr>
        <p:txBody>
          <a:bodyPr wrap="square" rtlCol="0">
            <a:spAutoFit/>
          </a:bodyPr>
          <a:lstStyle/>
          <a:p>
            <a:r>
              <a:rPr lang="en-US" dirty="0"/>
              <a:t>Python</a:t>
            </a:r>
          </a:p>
        </p:txBody>
      </p:sp>
      <p:sp>
        <p:nvSpPr>
          <p:cNvPr id="25" name="Arrow: Right 24">
            <a:extLst>
              <a:ext uri="{FF2B5EF4-FFF2-40B4-BE49-F238E27FC236}">
                <a16:creationId xmlns:a16="http://schemas.microsoft.com/office/drawing/2014/main" id="{3BB87C8A-14EB-D6ED-D47E-745D7B81AE8B}"/>
              </a:ext>
            </a:extLst>
          </p:cNvPr>
          <p:cNvSpPr/>
          <p:nvPr/>
        </p:nvSpPr>
        <p:spPr>
          <a:xfrm>
            <a:off x="6594815" y="2578698"/>
            <a:ext cx="989557" cy="419622"/>
          </a:xfrm>
          <a:prstGeom prst="rightArrow">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52480E0-5D0D-691D-4D6C-18590A9AE506}"/>
              </a:ext>
            </a:extLst>
          </p:cNvPr>
          <p:cNvSpPr/>
          <p:nvPr/>
        </p:nvSpPr>
        <p:spPr>
          <a:xfrm>
            <a:off x="9155222" y="2578698"/>
            <a:ext cx="989557" cy="419622"/>
          </a:xfrm>
          <a:prstGeom prst="rightArrow">
            <a:avLst/>
          </a:prstGeom>
          <a:solidFill>
            <a:srgbClr val="376F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Report icons for free download | Freepik">
            <a:extLst>
              <a:ext uri="{FF2B5EF4-FFF2-40B4-BE49-F238E27FC236}">
                <a16:creationId xmlns:a16="http://schemas.microsoft.com/office/drawing/2014/main" id="{1F598568-DBC8-34F3-6F46-C8AE87D596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0772" y="2329541"/>
            <a:ext cx="851770" cy="851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23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137</TotalTime>
  <Words>517</Words>
  <Application>Microsoft Office PowerPoint</Application>
  <PresentationFormat>Widescreen</PresentationFormat>
  <Paragraphs>62</Paragraphs>
  <Slides>9</Slides>
  <Notes>0</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Project 3 Data Engineering</vt:lpstr>
      <vt:lpstr>Database Setup</vt:lpstr>
      <vt:lpstr>PowerPoint Presentation</vt:lpstr>
      <vt:lpstr>Reading in the Data &amp; Data Transformations </vt:lpstr>
      <vt:lpstr>Splitting the Columns</vt:lpstr>
      <vt:lpstr>Creating If Statements</vt:lpstr>
      <vt:lpstr>Performed Calculations</vt:lpstr>
      <vt:lpstr>Filtering the Table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Faulkner</dc:creator>
  <cp:lastModifiedBy>Kyle Faulkner</cp:lastModifiedBy>
  <cp:revision>3</cp:revision>
  <dcterms:created xsi:type="dcterms:W3CDTF">2025-01-07T00:58:33Z</dcterms:created>
  <dcterms:modified xsi:type="dcterms:W3CDTF">2025-01-09T00:16:04Z</dcterms:modified>
</cp:coreProperties>
</file>